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3004800" cy="9753600"/>
  <p:notesSz cx="6858000" cy="9144000"/>
  <p:defaultTextStyle>
    <a:lvl1pPr algn="ctr" defTabSz="584200">
      <a:defRPr sz="4200">
        <a:latin typeface="Gill Sans"/>
        <a:ea typeface="Gill Sans"/>
        <a:cs typeface="Gill Sans"/>
        <a:sym typeface="Gill Sans"/>
      </a:defRPr>
    </a:lvl1pPr>
    <a:lvl2pPr indent="342900" algn="ctr" defTabSz="584200">
      <a:defRPr sz="4200">
        <a:latin typeface="Gill Sans"/>
        <a:ea typeface="Gill Sans"/>
        <a:cs typeface="Gill Sans"/>
        <a:sym typeface="Gill Sans"/>
      </a:defRPr>
    </a:lvl2pPr>
    <a:lvl3pPr indent="685800" algn="ctr" defTabSz="584200">
      <a:defRPr sz="4200">
        <a:latin typeface="Gill Sans"/>
        <a:ea typeface="Gill Sans"/>
        <a:cs typeface="Gill Sans"/>
        <a:sym typeface="Gill Sans"/>
      </a:defRPr>
    </a:lvl3pPr>
    <a:lvl4pPr indent="1028700" algn="ctr" defTabSz="584200">
      <a:defRPr sz="4200">
        <a:latin typeface="Gill Sans"/>
        <a:ea typeface="Gill Sans"/>
        <a:cs typeface="Gill Sans"/>
        <a:sym typeface="Gill Sans"/>
      </a:defRPr>
    </a:lvl4pPr>
    <a:lvl5pPr indent="1371600" algn="ctr" defTabSz="584200">
      <a:defRPr sz="4200">
        <a:latin typeface="Gill Sans"/>
        <a:ea typeface="Gill Sans"/>
        <a:cs typeface="Gill Sans"/>
        <a:sym typeface="Gill Sans"/>
      </a:defRPr>
    </a:lvl5pPr>
    <a:lvl6pPr indent="1714500" algn="ctr" defTabSz="584200">
      <a:defRPr sz="4200">
        <a:latin typeface="Gill Sans"/>
        <a:ea typeface="Gill Sans"/>
        <a:cs typeface="Gill Sans"/>
        <a:sym typeface="Gill Sans"/>
      </a:defRPr>
    </a:lvl6pPr>
    <a:lvl7pPr indent="2057400" algn="ctr" defTabSz="584200">
      <a:defRPr sz="4200">
        <a:latin typeface="Gill Sans"/>
        <a:ea typeface="Gill Sans"/>
        <a:cs typeface="Gill Sans"/>
        <a:sym typeface="Gill Sans"/>
      </a:defRPr>
    </a:lvl7pPr>
    <a:lvl8pPr indent="2400300" algn="ctr" defTabSz="584200">
      <a:defRPr sz="4200">
        <a:latin typeface="Gill Sans"/>
        <a:ea typeface="Gill Sans"/>
        <a:cs typeface="Gill Sans"/>
        <a:sym typeface="Gill Sans"/>
      </a:defRPr>
    </a:lvl8pPr>
    <a:lvl9pPr indent="2743200" algn="ctr" defTabSz="584200">
      <a:defRPr sz="4200"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2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13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49086915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tom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511192">
            <a:off x="-1612900" y="546100"/>
            <a:ext cx="8369301" cy="75692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hape 7"/>
          <p:cNvSpPr>
            <a:spLocks noGrp="1"/>
          </p:cNvSpPr>
          <p:nvPr>
            <p:ph type="title"/>
          </p:nvPr>
        </p:nvSpPr>
        <p:spPr>
          <a:xfrm>
            <a:off x="5651500" y="1739900"/>
            <a:ext cx="6032500" cy="3302000"/>
          </a:xfrm>
          <a:prstGeom prst="rect">
            <a:avLst/>
          </a:prstGeom>
        </p:spPr>
        <p:txBody>
          <a:bodyPr lIns="0" tIns="0" rIns="0" bIns="0" anchor="b"/>
          <a:lstStyle>
            <a:lvl1pPr algn="r"/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8" name="Shape 8"/>
          <p:cNvSpPr>
            <a:spLocks noGrp="1"/>
          </p:cNvSpPr>
          <p:nvPr>
            <p:ph type="body" idx="1"/>
          </p:nvPr>
        </p:nvSpPr>
        <p:spPr>
          <a:xfrm>
            <a:off x="5651500" y="5130800"/>
            <a:ext cx="6032500" cy="6858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r">
              <a:spcBef>
                <a:spcPts val="0"/>
              </a:spcBef>
              <a:buSzTx/>
              <a:buFontTx/>
              <a:buNone/>
              <a:defRPr sz="3600"/>
            </a:lvl1pPr>
            <a:lvl2pPr marL="0" indent="0" algn="r">
              <a:spcBef>
                <a:spcPts val="0"/>
              </a:spcBef>
              <a:buSzTx/>
              <a:buFontTx/>
              <a:buNone/>
              <a:defRPr sz="3600"/>
            </a:lvl2pPr>
            <a:lvl3pPr marL="0" indent="0" algn="r">
              <a:spcBef>
                <a:spcPts val="0"/>
              </a:spcBef>
              <a:buSzTx/>
              <a:buFontTx/>
              <a:buNone/>
              <a:defRPr sz="3600"/>
            </a:lvl3pPr>
            <a:lvl4pPr marL="0" indent="0" algn="r">
              <a:spcBef>
                <a:spcPts val="0"/>
              </a:spcBef>
              <a:buSzTx/>
              <a:buFontTx/>
              <a:buNone/>
              <a:defRPr sz="3600"/>
            </a:lvl4pPr>
            <a:lvl5pPr marL="0" indent="0" algn="r">
              <a:spcBef>
                <a:spcPts val="0"/>
              </a:spcBef>
              <a:buSzTx/>
              <a:buFontTx/>
              <a:buNone/>
              <a:defRPr sz="36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69100" y="30607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tube02_ip.png"/>
          <p:cNvPicPr/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>
            <a:off x="8204200" y="3149600"/>
            <a:ext cx="5067300" cy="5842000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xfrm>
            <a:off x="1524000" y="2794000"/>
            <a:ext cx="5334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71800" y="36830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tube01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52500" y="2032000"/>
            <a:ext cx="3175000" cy="7569200"/>
          </a:xfrm>
          <a:prstGeom prst="rect">
            <a:avLst/>
          </a:prstGeom>
          <a:ln w="12700">
            <a:miter lim="400000"/>
          </a:ln>
        </p:spPr>
      </p:pic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6350000" y="2794000"/>
            <a:ext cx="5334000" cy="57277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49500" y="30734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tube01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0200" y="1422400"/>
            <a:ext cx="3175000" cy="7569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tube02_ip.png"/>
          <p:cNvPicPr/>
          <p:nvPr/>
        </p:nvPicPr>
        <p:blipFill>
          <a:blip r:embed="rId4">
            <a:alphaModFix amt="80000"/>
            <a:extLst/>
          </a:blip>
          <a:stretch>
            <a:fillRect/>
          </a:stretch>
        </p:blipFill>
        <p:spPr>
          <a:xfrm>
            <a:off x="3784600" y="3162300"/>
            <a:ext cx="5067300" cy="584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tube03_ip.png"/>
          <p:cNvPicPr/>
          <p:nvPr/>
        </p:nvPicPr>
        <p:blipFill>
          <a:blip r:embed="rId2">
            <a:extLst/>
          </a:blip>
          <a:srcRect r="49156"/>
          <a:stretch>
            <a:fillRect/>
          </a:stretch>
        </p:blipFill>
        <p:spPr>
          <a:xfrm>
            <a:off x="11480800" y="3073400"/>
            <a:ext cx="1530350" cy="4521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tube06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20503" y="5391546"/>
            <a:ext cx="3359547" cy="4374754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atom_small_ip.png"/>
          <p:cNvPicPr/>
          <p:nvPr/>
        </p:nvPicPr>
        <p:blipFill>
          <a:blip r:embed="rId3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Shape 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 - 2 Column,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Shape 70"/>
          <p:cNvSpPr>
            <a:spLocks noGrp="1"/>
          </p:cNvSpPr>
          <p:nvPr>
            <p:ph type="body" idx="1"/>
          </p:nvPr>
        </p:nvSpPr>
        <p:spPr>
          <a:xfrm>
            <a:off x="1524000" y="381000"/>
            <a:ext cx="10160000" cy="4826000"/>
          </a:xfrm>
          <a:prstGeom prst="rect">
            <a:avLst/>
          </a:prstGeom>
        </p:spPr>
        <p:txBody>
          <a:bodyPr lIns="0" tIns="0" rIns="0" bIns="0" numCol="2" spcCol="508000" anchor="t"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1524000" y="381000"/>
            <a:ext cx="10160000" cy="8128000"/>
          </a:xfrm>
          <a:prstGeom prst="rect">
            <a:avLst/>
          </a:prstGeom>
        </p:spPr>
        <p:txBody>
          <a:bodyPr/>
          <a:lstStyle>
            <a:lvl1pPr>
              <a:spcBef>
                <a:spcPts val="4800"/>
              </a:spcBef>
              <a:defRPr sz="3200"/>
            </a:lvl1pPr>
            <a:lvl2pPr>
              <a:spcBef>
                <a:spcPts val="4800"/>
              </a:spcBef>
              <a:defRPr sz="3200"/>
            </a:lvl2pPr>
            <a:lvl3pPr>
              <a:spcBef>
                <a:spcPts val="4800"/>
              </a:spcBef>
              <a:defRPr sz="3200"/>
            </a:lvl3pPr>
            <a:lvl4pPr>
              <a:spcBef>
                <a:spcPts val="4800"/>
              </a:spcBef>
              <a:defRPr sz="3200"/>
            </a:lvl4pPr>
            <a:lvl5pPr>
              <a:spcBef>
                <a:spcPts val="4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49500" y="30734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tube01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0200" y="1422400"/>
            <a:ext cx="3175000" cy="7569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tube02_ip.png"/>
          <p:cNvPicPr/>
          <p:nvPr/>
        </p:nvPicPr>
        <p:blipFill>
          <a:blip r:embed="rId4">
            <a:alphaModFix amt="80000"/>
            <a:extLst/>
          </a:blip>
          <a:stretch>
            <a:fillRect/>
          </a:stretch>
        </p:blipFill>
        <p:spPr>
          <a:xfrm>
            <a:off x="3784600" y="3162300"/>
            <a:ext cx="5067300" cy="5842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7239000" y="647700"/>
            <a:ext cx="5080000" cy="3975100"/>
          </a:xfrm>
          <a:prstGeom prst="rect">
            <a:avLst/>
          </a:prstGeom>
        </p:spPr>
        <p:txBody>
          <a:bodyPr/>
          <a:lstStyle>
            <a:lvl1pPr algn="r"/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dish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01700" y="1295400"/>
            <a:ext cx="5854700" cy="6921500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7239000" y="2082800"/>
            <a:ext cx="5080000" cy="4699000"/>
          </a:xfrm>
          <a:prstGeom prst="rect">
            <a:avLst/>
          </a:prstGeom>
        </p:spPr>
        <p:txBody>
          <a:bodyPr/>
          <a:lstStyle>
            <a:lvl1pPr algn="r"/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tube04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701" y="2012949"/>
            <a:ext cx="2082008" cy="6451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tube05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 rot="21600000">
            <a:off x="11123215" y="2014537"/>
            <a:ext cx="1906986" cy="6551614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tube03_ip.png"/>
          <p:cNvPicPr/>
          <p:nvPr/>
        </p:nvPicPr>
        <p:blipFill>
          <a:blip r:embed="rId2">
            <a:extLst/>
          </a:blip>
          <a:srcRect r="49156"/>
          <a:stretch>
            <a:fillRect/>
          </a:stretch>
        </p:blipFill>
        <p:spPr>
          <a:xfrm>
            <a:off x="11480800" y="3073400"/>
            <a:ext cx="153035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" name="atom_small_ip.png"/>
          <p:cNvPicPr/>
          <p:nvPr/>
        </p:nvPicPr>
        <p:blipFill>
          <a:blip r:embed="rId3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524000" y="1778000"/>
            <a:ext cx="5867400" cy="2794000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70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0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524000" y="4711700"/>
            <a:ext cx="5867400" cy="3810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FontTx/>
              <a:buNone/>
              <a:defRPr sz="3400"/>
            </a:lvl1pPr>
            <a:lvl2pPr marL="0" indent="0" algn="ctr">
              <a:spcBef>
                <a:spcPts val="0"/>
              </a:spcBef>
              <a:buSzTx/>
              <a:buFontTx/>
              <a:buNone/>
              <a:defRPr sz="3400"/>
            </a:lvl2pPr>
            <a:lvl3pPr marL="0" indent="0" algn="ctr">
              <a:spcBef>
                <a:spcPts val="0"/>
              </a:spcBef>
              <a:buSzTx/>
              <a:buFontTx/>
              <a:buNone/>
              <a:defRPr sz="3400"/>
            </a:lvl3pPr>
            <a:lvl4pPr marL="0" indent="0" algn="ctr">
              <a:spcBef>
                <a:spcPts val="0"/>
              </a:spcBef>
              <a:buSzTx/>
              <a:buFontTx/>
              <a:buNone/>
              <a:defRPr sz="3400"/>
            </a:lvl4pPr>
            <a:lvl5pPr marL="0" indent="0" algn="ctr">
              <a:spcBef>
                <a:spcPts val="0"/>
              </a:spcBef>
              <a:buSzTx/>
              <a:buFontTx/>
              <a:buNone/>
              <a:defRPr sz="34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tube03_ip.png"/>
          <p:cNvPicPr/>
          <p:nvPr/>
        </p:nvPicPr>
        <p:blipFill>
          <a:blip r:embed="rId2">
            <a:extLst/>
          </a:blip>
          <a:srcRect r="49156"/>
          <a:stretch>
            <a:fillRect/>
          </a:stretch>
        </p:blipFill>
        <p:spPr>
          <a:xfrm flipH="1">
            <a:off x="6350" y="3073400"/>
            <a:ext cx="153035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atom_small_ip.png"/>
          <p:cNvPicPr/>
          <p:nvPr/>
        </p:nvPicPr>
        <p:blipFill>
          <a:blip r:embed="rId3">
            <a:extLst/>
          </a:blip>
          <a:srcRect l="1190" r="1984" b="23593"/>
          <a:stretch>
            <a:fillRect/>
          </a:stretch>
        </p:blipFill>
        <p:spPr>
          <a:xfrm flipH="1">
            <a:off x="10668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xfrm>
            <a:off x="5791200" y="1778000"/>
            <a:ext cx="5867400" cy="2794000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70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0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41" name="Shape 41"/>
          <p:cNvSpPr>
            <a:spLocks noGrp="1"/>
          </p:cNvSpPr>
          <p:nvPr>
            <p:ph type="body" idx="1"/>
          </p:nvPr>
        </p:nvSpPr>
        <p:spPr>
          <a:xfrm>
            <a:off x="5791200" y="4711700"/>
            <a:ext cx="5867400" cy="3810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FontTx/>
              <a:buNone/>
              <a:defRPr sz="3400"/>
            </a:lvl1pPr>
            <a:lvl2pPr marL="0" indent="0" algn="ctr">
              <a:spcBef>
                <a:spcPts val="0"/>
              </a:spcBef>
              <a:buSzTx/>
              <a:buFontTx/>
              <a:buNone/>
              <a:defRPr sz="3400"/>
            </a:lvl2pPr>
            <a:lvl3pPr marL="0" indent="0" algn="ctr">
              <a:spcBef>
                <a:spcPts val="0"/>
              </a:spcBef>
              <a:buSzTx/>
              <a:buFontTx/>
              <a:buNone/>
              <a:defRPr sz="3400"/>
            </a:lvl3pPr>
            <a:lvl4pPr marL="0" indent="0" algn="ctr">
              <a:spcBef>
                <a:spcPts val="0"/>
              </a:spcBef>
              <a:buSzTx/>
              <a:buFontTx/>
              <a:buNone/>
              <a:defRPr sz="3400"/>
            </a:lvl4pPr>
            <a:lvl5pPr marL="0" indent="0" algn="ctr">
              <a:spcBef>
                <a:spcPts val="0"/>
              </a:spcBef>
              <a:buSzTx/>
              <a:buFontTx/>
              <a:buNone/>
              <a:defRPr sz="34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45" name="Shape 45"/>
          <p:cNvSpPr>
            <a:spLocks noGrp="1"/>
          </p:cNvSpPr>
          <p:nvPr>
            <p:ph type="body" idx="1"/>
          </p:nvPr>
        </p:nvSpPr>
        <p:spPr>
          <a:xfrm>
            <a:off x="1524000" y="2794000"/>
            <a:ext cx="5588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ube01_ip.png"/>
          <p:cNvPicPr/>
          <p:nvPr/>
        </p:nvPicPr>
        <p:blipFill>
          <a:blip r:embed="rId19">
            <a:extLst/>
          </a:blip>
          <a:stretch>
            <a:fillRect/>
          </a:stretch>
        </p:blipFill>
        <p:spPr>
          <a:xfrm rot="1">
            <a:off x="11112499" y="1308100"/>
            <a:ext cx="1892301" cy="774898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524000" y="381000"/>
            <a:ext cx="101600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1524000" y="2794000"/>
            <a:ext cx="101600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</p:sldLayoutIdLst>
  <p:transition spd="med"/>
  <p:txStyles>
    <p:titleStyle>
      <a:lvl1pPr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1pPr>
      <a:lvl2pPr indent="2286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2pPr>
      <a:lvl3pPr indent="4572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3pPr>
      <a:lvl4pPr indent="6858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4pPr>
      <a:lvl5pPr indent="9144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5pPr>
      <a:lvl6pPr indent="11430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6pPr>
      <a:lvl7pPr indent="13716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7pPr>
      <a:lvl8pPr indent="16002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8pPr>
      <a:lvl9pPr indent="18288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9pPr>
    </p:titleStyle>
    <p:bodyStyle>
      <a:lvl1pPr marL="10795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1pPr>
      <a:lvl2pPr marL="15240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2pPr>
      <a:lvl3pPr marL="19685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3pPr>
      <a:lvl4pPr marL="24130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4pPr>
      <a:lvl5pPr marL="28575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5pPr>
      <a:lvl6pPr marL="32131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6pPr>
      <a:lvl7pPr marL="35687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7pPr>
      <a:lvl8pPr marL="39243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8pPr>
      <a:lvl9pPr marL="42799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5730544" y="4707466"/>
            <a:ext cx="6032501" cy="685801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600" b="1" dirty="0" err="1">
                <a:solidFill>
                  <a:srgbClr val="3166B3"/>
                </a:solidFill>
              </a:rPr>
              <a:t>Une</a:t>
            </a:r>
            <a:r>
              <a:rPr sz="3600" b="1" dirty="0">
                <a:solidFill>
                  <a:srgbClr val="3166B3"/>
                </a:solidFill>
              </a:rPr>
              <a:t> </a:t>
            </a:r>
            <a:r>
              <a:rPr sz="3600" b="1" dirty="0" err="1">
                <a:solidFill>
                  <a:srgbClr val="3166B3"/>
                </a:solidFill>
              </a:rPr>
              <a:t>expérience</a:t>
            </a:r>
            <a:r>
              <a:rPr sz="3600" b="1" dirty="0">
                <a:solidFill>
                  <a:srgbClr val="3166B3"/>
                </a:solidFill>
              </a:rPr>
              <a:t> </a:t>
            </a:r>
            <a:r>
              <a:rPr sz="3600" b="1" dirty="0" err="1">
                <a:solidFill>
                  <a:srgbClr val="3166B3"/>
                </a:solidFill>
              </a:rPr>
              <a:t>ratée</a:t>
            </a:r>
            <a:endParaRPr sz="3600" b="1" dirty="0">
              <a:solidFill>
                <a:srgbClr val="3166B3"/>
              </a:solidFill>
            </a:endParaRPr>
          </a:p>
        </p:txBody>
      </p:sp>
      <p:sp>
        <p:nvSpPr>
          <p:cNvPr id="76" name="Shape 76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Copyright © 2015 Martina </a:t>
            </a:r>
            <a:r>
              <a:rPr sz="1000" dirty="0" err="1">
                <a:latin typeface="Avenir Book"/>
                <a:ea typeface="Avenir Book"/>
                <a:cs typeface="Avenir Book"/>
                <a:sym typeface="Avenir Book"/>
              </a:rPr>
              <a:t>Bex</a:t>
            </a: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1000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7038" t="35833" r="33445" b="47500"/>
          <a:stretch/>
        </p:blipFill>
        <p:spPr>
          <a:xfrm>
            <a:off x="5707888" y="2052320"/>
            <a:ext cx="7296912" cy="231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208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685800" y="702733"/>
            <a:ext cx="11510434" cy="4806951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" name="Shape 80"/>
          <p:cNvSpPr/>
          <p:nvPr/>
        </p:nvSpPr>
        <p:spPr>
          <a:xfrm>
            <a:off x="747183" y="474464"/>
            <a:ext cx="11510434" cy="5079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/>
            </a:pPr>
            <a:r>
              <a:rPr lang="fr-FR" sz="4200" dirty="0" smtClean="0"/>
              <a:t>Le samedi passé, mon cousin est allé à l’école. Mon cousin </a:t>
            </a:r>
            <a:r>
              <a:rPr lang="fr-FR" sz="4200" b="1" dirty="0" smtClean="0">
                <a:solidFill>
                  <a:srgbClr val="FF0000"/>
                </a:solidFill>
              </a:rPr>
              <a:t>y*</a:t>
            </a:r>
            <a:r>
              <a:rPr lang="fr-FR" sz="4200" dirty="0" smtClean="0"/>
              <a:t> est allé à pied – il n’a pas pris le bus.  Il est allé à l’école parce qu’il </a:t>
            </a:r>
            <a:r>
              <a:rPr lang="fr-FR" sz="4200" b="1" dirty="0" smtClean="0">
                <a:solidFill>
                  <a:srgbClr val="FF0000"/>
                </a:solidFill>
              </a:rPr>
              <a:t>devait*</a:t>
            </a:r>
            <a:r>
              <a:rPr lang="fr-FR" sz="4200" dirty="0" smtClean="0">
                <a:solidFill>
                  <a:srgbClr val="FF0000"/>
                </a:solidFill>
              </a:rPr>
              <a:t> </a:t>
            </a:r>
            <a:r>
              <a:rPr lang="fr-FR" sz="4200" dirty="0" smtClean="0"/>
              <a:t>suivre un cours spécial. Il devait suivre un cours de science et il devait faire une expérience spéciale avec son professeur de science. Trois élèves devaient participer au cours spécial.</a:t>
            </a:r>
            <a:endParaRPr lang="fr-FR" sz="4200" dirty="0"/>
          </a:p>
        </p:txBody>
      </p:sp>
      <p:sp>
        <p:nvSpPr>
          <p:cNvPr id="81" name="Shape 81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5" name="Shape 86"/>
          <p:cNvSpPr/>
          <p:nvPr/>
        </p:nvSpPr>
        <p:spPr>
          <a:xfrm>
            <a:off x="8598049" y="5534095"/>
            <a:ext cx="3714158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lang="en-US" sz="30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* Y = there</a:t>
            </a:r>
          </a:p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lang="en-US"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*</a:t>
            </a:r>
            <a:r>
              <a:rPr lang="en-US" sz="30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Il </a:t>
            </a:r>
            <a:r>
              <a:rPr lang="en-US" sz="3000" b="1" dirty="0" err="1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devait</a:t>
            </a:r>
            <a:r>
              <a:rPr sz="30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lang="en-US" sz="3000" dirty="0" smtClean="0">
                <a:latin typeface="Avenir Book"/>
                <a:ea typeface="Avenir Book"/>
                <a:cs typeface="Avenir Book"/>
                <a:sym typeface="Avenir Book"/>
              </a:rPr>
              <a:t>–</a:t>
            </a:r>
            <a:r>
              <a:rPr sz="3000" dirty="0" smtClean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lang="en-US" sz="3000" dirty="0" smtClean="0">
                <a:latin typeface="Avenir Book"/>
                <a:ea typeface="Avenir Book"/>
                <a:cs typeface="Avenir Book"/>
                <a:sym typeface="Avenir Book"/>
              </a:rPr>
              <a:t>he had to</a:t>
            </a:r>
            <a:endParaRPr sz="3000" dirty="0">
              <a:latin typeface="Avenir Book"/>
              <a:ea typeface="Avenir Book"/>
              <a:cs typeface="Avenir Book"/>
              <a:sym typeface="Avenir Book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/>
        </p:nvSpPr>
        <p:spPr>
          <a:xfrm>
            <a:off x="685800" y="702733"/>
            <a:ext cx="11510434" cy="4242396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4" name="Shape 84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85" name="Shape 85"/>
          <p:cNvSpPr/>
          <p:nvPr/>
        </p:nvSpPr>
        <p:spPr>
          <a:xfrm>
            <a:off x="747183" y="1066895"/>
            <a:ext cx="11510434" cy="365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A neuf heures du matin, mon ami est entré dans l’école. Il ne voyait pas le professeur du cours. Il ne voyait pas les autres élèves. Il ne voyait </a:t>
            </a:r>
            <a:r>
              <a:rPr lang="fr-FR" sz="42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personne</a:t>
            </a:r>
            <a:r>
              <a:rPr lang="fr-FR" sz="42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1</a:t>
            </a:r>
            <a:r>
              <a:rPr lang="fr-FR" sz="8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1</a:t>
            </a:r>
            <a:r>
              <a:rPr lang="fr-FR" sz="800" baseline="31999" dirty="0" smtClean="0">
                <a:latin typeface="Avenir Book"/>
                <a:ea typeface="Avenir Book"/>
                <a:cs typeface="Avenir Book"/>
                <a:sym typeface="Avenir Book"/>
              </a:rPr>
              <a:t>. </a:t>
            </a: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 Mon ami était nerveux parce qu’il était seul et le cours était à neuf heures.</a:t>
            </a:r>
            <a:endParaRPr lang="fr-FR" sz="4200" dirty="0">
              <a:latin typeface="Avenir Book"/>
              <a:ea typeface="Avenir Book"/>
              <a:cs typeface="Avenir Book"/>
              <a:sym typeface="Avenir Book"/>
            </a:endParaRPr>
          </a:p>
        </p:txBody>
      </p:sp>
      <p:sp>
        <p:nvSpPr>
          <p:cNvPr id="86" name="Shape 86"/>
          <p:cNvSpPr/>
          <p:nvPr/>
        </p:nvSpPr>
        <p:spPr>
          <a:xfrm>
            <a:off x="8722880" y="5022849"/>
            <a:ext cx="3482214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1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personne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no one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/>
        </p:nvSpPr>
        <p:spPr>
          <a:xfrm>
            <a:off x="685800" y="702733"/>
            <a:ext cx="11510434" cy="4631135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" name="Shape 89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90" name="Shape 90"/>
          <p:cNvSpPr/>
          <p:nvPr/>
        </p:nvSpPr>
        <p:spPr>
          <a:xfrm>
            <a:off x="747183" y="711413"/>
            <a:ext cx="11510434" cy="4368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lang="fr-FR" sz="42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Soudain</a:t>
            </a:r>
            <a:r>
              <a:rPr lang="fr-FR" sz="42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2</a:t>
            </a:r>
            <a:r>
              <a:rPr lang="fr-FR" sz="4200" baseline="31999" dirty="0" smtClean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, une </a:t>
            </a:r>
            <a:r>
              <a:rPr lang="fr-FR" sz="42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voix</a:t>
            </a:r>
            <a:r>
              <a:rPr lang="fr-FR" sz="42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3</a:t>
            </a:r>
            <a:r>
              <a:rPr lang="fr-FR" sz="4200" baseline="31999" dirty="0" smtClean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a crié. Mon ami ne reconnaissait pas la voix, mais c’était évident que c’était la voix d’une fille. Il a couru dans la direction de la voix. Il est passé </a:t>
            </a:r>
            <a:r>
              <a:rPr lang="fr-FR" sz="42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</a:t>
            </a:r>
            <a:r>
              <a:rPr lang="fr-FR" sz="4200" dirty="0" smtClean="0">
                <a:solidFill>
                  <a:srgbClr val="FF0000"/>
                </a:solidFill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la salle de science et il a observé que la porte était ouverte. Il n’y avait personne dans la salle. </a:t>
            </a:r>
            <a:endParaRPr lang="fr-FR" sz="4200" dirty="0">
              <a:latin typeface="Avenir Book"/>
              <a:ea typeface="Avenir Book"/>
              <a:cs typeface="Avenir Book"/>
              <a:sym typeface="Avenir Book"/>
            </a:endParaRPr>
          </a:p>
        </p:txBody>
      </p:sp>
      <p:sp>
        <p:nvSpPr>
          <p:cNvPr id="91" name="Shape 91"/>
          <p:cNvSpPr/>
          <p:nvPr/>
        </p:nvSpPr>
        <p:spPr>
          <a:xfrm>
            <a:off x="8477861" y="5488771"/>
            <a:ext cx="3621184" cy="570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2</a:t>
            </a:r>
            <a:r>
              <a:rPr lang="en-US" sz="30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soudain</a:t>
            </a:r>
            <a:r>
              <a:rPr sz="3000" dirty="0" smtClean="0">
                <a:latin typeface="Avenir Book"/>
                <a:ea typeface="Avenir Book"/>
                <a:cs typeface="Avenir Book"/>
                <a:sym typeface="Avenir Book"/>
              </a:rPr>
              <a:t>-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suddenly</a:t>
            </a:r>
          </a:p>
        </p:txBody>
      </p:sp>
      <p:sp>
        <p:nvSpPr>
          <p:cNvPr id="92" name="Shape 92"/>
          <p:cNvSpPr/>
          <p:nvPr/>
        </p:nvSpPr>
        <p:spPr>
          <a:xfrm>
            <a:off x="8181013" y="6214665"/>
            <a:ext cx="226187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3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voix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voice</a:t>
            </a:r>
          </a:p>
        </p:txBody>
      </p:sp>
      <p:sp>
        <p:nvSpPr>
          <p:cNvPr id="7" name="Shape 97"/>
          <p:cNvSpPr/>
          <p:nvPr/>
        </p:nvSpPr>
        <p:spPr>
          <a:xfrm>
            <a:off x="8181013" y="6925255"/>
            <a:ext cx="350964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4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in front of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685800" y="702733"/>
            <a:ext cx="11510434" cy="4406372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5" name="Shape 95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96" name="Shape 96"/>
          <p:cNvSpPr/>
          <p:nvPr/>
        </p:nvSpPr>
        <p:spPr>
          <a:xfrm>
            <a:off x="747183" y="1337709"/>
            <a:ext cx="11510434" cy="29464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La voix a crié de nouveau, «Au secours!» A la cantine de l’école, mon ami a vu la fille qui criait. Il a vu aussi une créature horrible. La créature était </a:t>
            </a:r>
            <a:r>
              <a:rPr lang="fr-FR" sz="42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</a:t>
            </a:r>
            <a:r>
              <a:rPr lang="fr-FR" sz="42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4</a:t>
            </a: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 la fille et elle criait. </a:t>
            </a:r>
            <a:endParaRPr lang="fr-FR" sz="4200" dirty="0">
              <a:latin typeface="Avenir Book"/>
              <a:ea typeface="Avenir Book"/>
              <a:cs typeface="Avenir Book"/>
              <a:sym typeface="Avenir Book"/>
            </a:endParaRPr>
          </a:p>
        </p:txBody>
      </p:sp>
      <p:sp>
        <p:nvSpPr>
          <p:cNvPr id="97" name="Shape 97"/>
          <p:cNvSpPr/>
          <p:nvPr/>
        </p:nvSpPr>
        <p:spPr>
          <a:xfrm>
            <a:off x="8705947" y="4565649"/>
            <a:ext cx="350964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4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in front of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685800" y="702733"/>
            <a:ext cx="11510434" cy="4406372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01" name="Shape 101"/>
          <p:cNvSpPr/>
          <p:nvPr/>
        </p:nvSpPr>
        <p:spPr>
          <a:xfrm>
            <a:off x="747183" y="982228"/>
            <a:ext cx="11510434" cy="365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Mon ami a marché </a:t>
            </a:r>
            <a:r>
              <a:rPr lang="fr-FR" sz="42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vers</a:t>
            </a:r>
            <a:r>
              <a:rPr lang="fr-FR" sz="42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5</a:t>
            </a:r>
            <a:r>
              <a:rPr lang="fr-FR" sz="4200" baseline="31999" dirty="0" smtClean="0">
                <a:latin typeface="Avenir Book"/>
                <a:ea typeface="Avenir Book"/>
                <a:cs typeface="Avenir Book"/>
                <a:sym typeface="Avenir Book"/>
              </a:rPr>
              <a:t>  </a:t>
            </a: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la créature et a crié, «Va-t'en!» La créature a couru dans la direction de la porte </a:t>
            </a:r>
            <a:r>
              <a:rPr lang="fr-FR" sz="4200" smtClean="0">
                <a:latin typeface="Avenir Book"/>
                <a:ea typeface="Avenir Book"/>
                <a:cs typeface="Avenir Book"/>
                <a:sym typeface="Avenir Book"/>
              </a:rPr>
              <a:t>de l’école. </a:t>
            </a: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La fille s’est levée. Mon ami a parlé avec elle. Il lui a demandé, </a:t>
            </a:r>
            <a:r>
              <a:rPr lang="fr-FR" sz="42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«Qu’est-ce qui s’est passé?»</a:t>
            </a:r>
            <a:endParaRPr lang="fr-FR" sz="4200" b="1" dirty="0">
              <a:solidFill>
                <a:srgbClr val="E32400"/>
              </a:solidFill>
              <a:latin typeface="Avenir Book"/>
              <a:ea typeface="Avenir Book"/>
              <a:cs typeface="Avenir Book"/>
              <a:sym typeface="Avenir Book"/>
            </a:endParaRPr>
          </a:p>
        </p:txBody>
      </p:sp>
      <p:sp>
        <p:nvSpPr>
          <p:cNvPr id="102" name="Shape 102"/>
          <p:cNvSpPr/>
          <p:nvPr/>
        </p:nvSpPr>
        <p:spPr>
          <a:xfrm>
            <a:off x="9620346" y="4895849"/>
            <a:ext cx="2549907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5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vers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toward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>
            <a:off x="685800" y="702733"/>
            <a:ext cx="11510434" cy="4406372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06" name="Shape 106"/>
          <p:cNvSpPr/>
          <p:nvPr/>
        </p:nvSpPr>
        <p:spPr>
          <a:xfrm>
            <a:off x="747183" y="982228"/>
            <a:ext cx="11510434" cy="365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La fille lui a expliqué, «Cette créature est le résultat d’une expérience. L’expérience </a:t>
            </a:r>
            <a:r>
              <a:rPr lang="fr-FR" sz="42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a été</a:t>
            </a:r>
            <a:r>
              <a:rPr lang="fr-FR" sz="42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6</a:t>
            </a: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 un désastre. Le professeur de science </a:t>
            </a:r>
            <a:r>
              <a:rPr lang="fr-FR" sz="4200" b="1" dirty="0" smtClean="0">
                <a:solidFill>
                  <a:srgbClr val="FF0000"/>
                </a:solidFill>
                <a:latin typeface="Avenir Book"/>
                <a:ea typeface="Avenir Book"/>
                <a:cs typeface="Avenir Book"/>
                <a:sym typeface="Avenir Book"/>
              </a:rPr>
              <a:t>a pris</a:t>
            </a:r>
            <a:r>
              <a:rPr lang="fr-FR" sz="40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7</a:t>
            </a:r>
            <a:r>
              <a:rPr lang="fr-FR" sz="4200" b="1" dirty="0" smtClean="0">
                <a:solidFill>
                  <a:srgbClr val="FF0000"/>
                </a:solidFill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lang="fr-FR" sz="4200" dirty="0" smtClean="0">
                <a:latin typeface="Avenir Book"/>
                <a:ea typeface="Avenir Book"/>
                <a:cs typeface="Avenir Book"/>
                <a:sym typeface="Avenir Book"/>
              </a:rPr>
              <a:t>un médicament et s’est transformé à cette créature. Tu m’as sauvé! Merci!» </a:t>
            </a:r>
            <a:endParaRPr lang="fr-FR" sz="4200" dirty="0">
              <a:latin typeface="Avenir Book"/>
              <a:ea typeface="Avenir Book"/>
              <a:cs typeface="Avenir Book"/>
              <a:sym typeface="Avenir Book"/>
            </a:endParaRPr>
          </a:p>
        </p:txBody>
      </p:sp>
      <p:sp>
        <p:nvSpPr>
          <p:cNvPr id="107" name="Shape 107"/>
          <p:cNvSpPr/>
          <p:nvPr/>
        </p:nvSpPr>
        <p:spPr>
          <a:xfrm>
            <a:off x="9657505" y="4647872"/>
            <a:ext cx="2317942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6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a </a:t>
            </a:r>
            <a:r>
              <a:rPr sz="3000" b="1" dirty="0" err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été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lang="en-US" sz="3000" dirty="0" smtClean="0">
                <a:latin typeface="Avenir Book"/>
                <a:ea typeface="Avenir Book"/>
                <a:cs typeface="Avenir Book"/>
                <a:sym typeface="Avenir Book"/>
              </a:rPr>
              <a:t>–</a:t>
            </a:r>
            <a:r>
              <a:rPr sz="3000" dirty="0" smtClean="0">
                <a:latin typeface="Avenir Book"/>
                <a:ea typeface="Avenir Book"/>
                <a:cs typeface="Avenir Book"/>
                <a:sym typeface="Avenir Book"/>
              </a:rPr>
              <a:t> was</a:t>
            </a:r>
            <a:endParaRPr lang="en-US" sz="3000" dirty="0" smtClean="0">
              <a:latin typeface="Avenir Book"/>
              <a:ea typeface="Avenir Book"/>
              <a:cs typeface="Avenir Book"/>
              <a:sym typeface="Avenir Book"/>
            </a:endParaRPr>
          </a:p>
          <a:p>
            <a:pPr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lang="en-US" sz="30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7</a:t>
            </a:r>
            <a:r>
              <a:rPr lang="en-US" sz="30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a </a:t>
            </a:r>
            <a:r>
              <a:rPr lang="en-US" sz="3000" b="1" dirty="0" err="1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pris</a:t>
            </a:r>
            <a:r>
              <a:rPr lang="en-US" sz="3000" dirty="0" smtClean="0">
                <a:latin typeface="Avenir Book"/>
                <a:ea typeface="Avenir Book"/>
                <a:cs typeface="Avenir Book"/>
                <a:sym typeface="Avenir Book"/>
              </a:rPr>
              <a:t>– took</a:t>
            </a:r>
            <a:endParaRPr lang="en-US" sz="3000" dirty="0">
              <a:latin typeface="Avenir Book"/>
              <a:ea typeface="Avenir Book"/>
              <a:cs typeface="Avenir Book"/>
              <a:sym typeface="Avenir Book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/>
        </p:nvSpPr>
        <p:spPr>
          <a:xfrm>
            <a:off x="685800" y="702733"/>
            <a:ext cx="11510434" cy="4216401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0" name="Shape 110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11" name="Shape 111"/>
          <p:cNvSpPr/>
          <p:nvPr/>
        </p:nvSpPr>
        <p:spPr>
          <a:xfrm>
            <a:off x="747183" y="626746"/>
            <a:ext cx="11510434" cy="4368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/>
            </a:pPr>
            <a:r>
              <a:rPr lang="fr-FR" sz="4200" dirty="0" smtClean="0"/>
              <a:t>Puis, mon ami a crié, «Allons-y! Maintenant il est nécessaire d’exterminer cette créature pour qu’elle n’attaque pas à d’autres personnes.» Mon ami et la fille ont couru à la porte de l’école, mais la créature n’était pas là – elle avait disparu. Où était-elle?...</a:t>
            </a:r>
            <a:endParaRPr lang="fr-FR" sz="4200"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>
            <a:off x="889330" y="922866"/>
            <a:ext cx="11226140" cy="5552216"/>
          </a:xfrm>
          <a:prstGeom prst="rect">
            <a:avLst/>
          </a:prstGeom>
          <a:solidFill>
            <a:srgbClr val="FFFFFF">
              <a:alpha val="65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15" name="Shape 115"/>
          <p:cNvSpPr/>
          <p:nvPr/>
        </p:nvSpPr>
        <p:spPr>
          <a:xfrm>
            <a:off x="1337786" y="807508"/>
            <a:ext cx="10329227" cy="6140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 defTabSz="457200">
              <a:lnSpc>
                <a:spcPct val="70000"/>
              </a:lnSpc>
              <a:spcBef>
                <a:spcPts val="40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mon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➡︎ mon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et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moi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	</a:t>
            </a:r>
          </a:p>
          <a:p>
            <a:pPr lvl="0" algn="l" defTabSz="457200">
              <a:lnSpc>
                <a:spcPct val="70000"/>
              </a:lnSpc>
              <a:spcBef>
                <a:spcPts val="40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il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➡︎ nous		     </a:t>
            </a:r>
          </a:p>
          <a:p>
            <a:pPr lvl="0" algn="l" defTabSz="457200">
              <a:lnSpc>
                <a:spcPct val="70000"/>
              </a:lnSpc>
              <a:spcBef>
                <a:spcPts val="40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son ➡︎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notre</a:t>
            </a:r>
            <a:endParaRPr sz="5800" dirty="0">
              <a:latin typeface="Avenir Book"/>
              <a:ea typeface="Avenir Book"/>
              <a:cs typeface="Avenir Book"/>
              <a:sym typeface="Avenir Book"/>
            </a:endParaRPr>
          </a:p>
          <a:p>
            <a:pPr lvl="0" algn="l" defTabSz="457200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verbs that end in “</a:t>
            </a:r>
            <a:r>
              <a:rPr sz="5800" b="1" dirty="0">
                <a:latin typeface="Avenir Book"/>
                <a:ea typeface="Avenir Book"/>
                <a:cs typeface="Avenir Book"/>
                <a:sym typeface="Avenir Book"/>
              </a:rPr>
              <a:t>e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” or “</a:t>
            </a:r>
            <a:r>
              <a:rPr sz="5800" b="1" dirty="0">
                <a:latin typeface="Avenir Book"/>
                <a:ea typeface="Avenir Book"/>
                <a:cs typeface="Avenir Book"/>
                <a:sym typeface="Avenir Book"/>
              </a:rPr>
              <a:t>t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” ➡︎        </a:t>
            </a:r>
          </a:p>
          <a:p>
            <a:pPr lvl="0" algn="l" defTabSz="457200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   drop the “e” or “t” and add   </a:t>
            </a:r>
          </a:p>
          <a:p>
            <a:pPr lvl="0" algn="l" defTabSz="457200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   “</a:t>
            </a:r>
            <a:r>
              <a:rPr sz="5800" b="1" dirty="0" err="1">
                <a:latin typeface="Avenir Book"/>
                <a:ea typeface="Avenir Book"/>
                <a:cs typeface="Avenir Book"/>
                <a:sym typeface="Avenir Book"/>
              </a:rPr>
              <a:t>ons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”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1536</TotalTime>
  <Words>460</Words>
  <Application>Microsoft Office PowerPoint</Application>
  <PresentationFormat>Custom</PresentationFormat>
  <Paragraphs>33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Avenir Book</vt:lpstr>
      <vt:lpstr>Gill Sans</vt:lpstr>
      <vt:lpstr>Helvetica</vt:lpstr>
      <vt:lpstr>Lucida Grande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36</cp:revision>
  <dcterms:modified xsi:type="dcterms:W3CDTF">2016-05-12T11:36:49Z</dcterms:modified>
</cp:coreProperties>
</file>